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91" r:id="rId4"/>
  </p:sldMasterIdLst>
  <p:sldIdLst>
    <p:sldId id="257" r:id="rId5"/>
    <p:sldId id="271" r:id="rId6"/>
    <p:sldId id="262" r:id="rId7"/>
    <p:sldId id="268" r:id="rId8"/>
    <p:sldId id="270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F2B"/>
    <a:srgbClr val="344529"/>
    <a:srgbClr val="2B3922"/>
    <a:srgbClr val="2E3722"/>
    <a:srgbClr val="FCF7F1"/>
    <a:srgbClr val="B8D233"/>
    <a:srgbClr val="5CC6D6"/>
    <a:srgbClr val="F8D22F"/>
    <a:srgbClr val="3488A0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68" d="100"/>
          <a:sy n="68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0817-A112-4847-8014-A94B7D2A4EA3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603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3716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15306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26221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1649005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21855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38310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28536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2B432-ACDA-4023-A761-2BAB76577B62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0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646AA-F36E-4540-911D-FFFC0A0EF24A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897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86D26-FA5F-4637-B602-B7C2DC34CFD4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30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F15D8-96D1-4781-BC50-CA8A088B2FE4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57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96C99-B8F8-4528-BD05-0E16E943DC09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439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6942-C211-4B28-8DBD-C953E00AF71B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199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D12A6-918A-48BD-8CB9-CA713993B0EA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169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8CE86-875F-4587-BCF6-FA054AFC0D53}" type="datetime1">
              <a:rPr lang="en-US" smtClean="0"/>
              <a:pPr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807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A2B21-3FCD-4721-B95C-427943F61125}" type="datetime1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33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bstract image">
            <a:extLst>
              <a:ext uri="{FF2B5EF4-FFF2-40B4-BE49-F238E27FC236}">
                <a16:creationId xmlns=""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="" xmlns:a16="http://schemas.microsoft.com/office/drawing/2014/main" id="{2644B391-9BFE-445C-A9EC-F544BB85FB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Rectangle 83">
            <a:extLst>
              <a:ext uri="{FF2B5EF4-FFF2-40B4-BE49-F238E27FC236}">
                <a16:creationId xmlns="" xmlns:a16="http://schemas.microsoft.com/office/drawing/2014/main" id="{80F26E69-87D9-4655-AE7B-280A87AA3C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5637" y="2489991"/>
            <a:ext cx="4591385" cy="2095072"/>
          </a:xfrm>
        </p:spPr>
        <p:txBody>
          <a:bodyPr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2500" b="1" dirty="0" smtClean="0">
                <a:solidFill>
                  <a:schemeClr val="tx1"/>
                </a:solidFill>
              </a:rPr>
              <a:t>MEKANISME PENGELOLAAN</a:t>
            </a:r>
          </a:p>
          <a:p>
            <a:pPr algn="ctr">
              <a:spcAft>
                <a:spcPts val="600"/>
              </a:spcAft>
            </a:pPr>
            <a:r>
              <a:rPr lang="en-US" sz="2500" b="1" dirty="0" smtClean="0">
                <a:solidFill>
                  <a:schemeClr val="tx1"/>
                </a:solidFill>
              </a:rPr>
              <a:t>DATA PENGGAJIAN ASN</a:t>
            </a:r>
            <a:br>
              <a:rPr lang="en-US" sz="2500" b="1" dirty="0" smtClean="0">
                <a:solidFill>
                  <a:schemeClr val="tx1"/>
                </a:solidFill>
              </a:rPr>
            </a:br>
            <a:r>
              <a:rPr lang="en-US" sz="2500" b="1" dirty="0" smtClean="0">
                <a:solidFill>
                  <a:schemeClr val="tx1"/>
                </a:solidFill>
              </a:rPr>
              <a:t>PEMERINTAH PROVINSI</a:t>
            </a:r>
            <a:br>
              <a:rPr lang="en-US" sz="2500" b="1" dirty="0" smtClean="0">
                <a:solidFill>
                  <a:schemeClr val="tx1"/>
                </a:solidFill>
              </a:rPr>
            </a:br>
            <a:r>
              <a:rPr lang="en-US" sz="2500" b="1" dirty="0" smtClean="0">
                <a:solidFill>
                  <a:schemeClr val="tx1"/>
                </a:solidFill>
              </a:rPr>
              <a:t>JAWA TENGAH</a:t>
            </a:r>
            <a:endParaRPr lang="en-US" sz="25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42000">
              <a:schemeClr val="bg2">
                <a:shade val="98000"/>
                <a:satMod val="120000"/>
                <a:lumMod val="98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7A4919D0-F177-4BBA-9A0B-DBA69E2E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064" y="470767"/>
            <a:ext cx="9274629" cy="735035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err="1" smtClean="0">
                <a:solidFill>
                  <a:schemeClr val="tx1"/>
                </a:solidFill>
              </a:rPr>
              <a:t>Sistem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en-US" sz="2500" b="1" dirty="0" err="1" smtClean="0">
                <a:solidFill>
                  <a:schemeClr val="tx1"/>
                </a:solidFill>
              </a:rPr>
              <a:t>Penggajian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en-US" sz="2500" b="1" dirty="0" err="1" smtClean="0">
                <a:solidFill>
                  <a:schemeClr val="tx1"/>
                </a:solidFill>
              </a:rPr>
              <a:t>Pemprov</a:t>
            </a:r>
            <a:r>
              <a:rPr lang="en-US" sz="2500" b="1" dirty="0" smtClean="0">
                <a:solidFill>
                  <a:schemeClr val="tx1"/>
                </a:solidFill>
              </a:rPr>
              <a:t> </a:t>
            </a:r>
            <a:r>
              <a:rPr lang="en-US" sz="2500" b="1" dirty="0" err="1" smtClean="0">
                <a:solidFill>
                  <a:schemeClr val="tx1"/>
                </a:solidFill>
              </a:rPr>
              <a:t>Jateng</a:t>
            </a:r>
            <a:endParaRPr lang="en-US" sz="2500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66" y="2012573"/>
            <a:ext cx="1721756" cy="1506447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46622" y="164324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SIMPEG</a:t>
            </a:r>
            <a:endParaRPr lang="id-ID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9945" y="2048817"/>
            <a:ext cx="3160229" cy="1215000"/>
          </a:xfrm>
          <a:prstGeom prst="roundRect">
            <a:avLst>
              <a:gd name="adj" fmla="val 16667"/>
            </a:avLst>
          </a:prstGeom>
          <a:ln>
            <a:solidFill>
              <a:schemeClr val="accent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TextBox 20"/>
          <p:cNvSpPr txBox="1"/>
          <p:nvPr/>
        </p:nvSpPr>
        <p:spPr>
          <a:xfrm>
            <a:off x="5814465" y="1660805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Gaji</a:t>
            </a:r>
            <a:endParaRPr lang="id-ID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226" y="4487600"/>
            <a:ext cx="1409100" cy="2100294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418735" y="4449453"/>
            <a:ext cx="1132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DATABASE </a:t>
            </a:r>
          </a:p>
          <a:p>
            <a:r>
              <a:rPr lang="en-US" sz="1400" dirty="0" smtClean="0"/>
              <a:t>GAJI</a:t>
            </a:r>
            <a:endParaRPr lang="id-ID" sz="1400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3492" r="27566" b="13281"/>
          <a:stretch/>
        </p:blipFill>
        <p:spPr>
          <a:xfrm>
            <a:off x="1057330" y="4812230"/>
            <a:ext cx="1115535" cy="14510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Rectangle 9"/>
          <p:cNvSpPr/>
          <p:nvPr/>
        </p:nvSpPr>
        <p:spPr>
          <a:xfrm>
            <a:off x="632859" y="4171903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Usulan</a:t>
            </a:r>
            <a:r>
              <a:rPr 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1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Perubahan</a:t>
            </a:r>
            <a:r>
              <a:rPr lang="en-US" sz="1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16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 </a:t>
            </a:r>
            <a:r>
              <a:rPr lang="en-US" sz="16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Gaji</a:t>
            </a:r>
            <a:endParaRPr lang="id-ID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6" name="Elbow Connector 15"/>
          <p:cNvCxnSpPr>
            <a:stCxn id="6" idx="2"/>
          </p:cNvCxnSpPr>
          <p:nvPr/>
        </p:nvCxnSpPr>
        <p:spPr>
          <a:xfrm rot="5400000" flipH="1" flipV="1">
            <a:off x="2795342" y="1314415"/>
            <a:ext cx="1069006" cy="3340203"/>
          </a:xfrm>
          <a:prstGeom prst="bentConnector4">
            <a:avLst>
              <a:gd name="adj1" fmla="val -21384"/>
              <a:gd name="adj2" fmla="val 87411"/>
            </a:avLst>
          </a:prstGeom>
          <a:ln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32" idx="3"/>
            <a:endCxn id="8" idx="1"/>
          </p:cNvCxnSpPr>
          <p:nvPr/>
        </p:nvCxnSpPr>
        <p:spPr>
          <a:xfrm flipV="1">
            <a:off x="2172865" y="2656317"/>
            <a:ext cx="2827080" cy="2881430"/>
          </a:xfrm>
          <a:prstGeom prst="bentConnector3">
            <a:avLst>
              <a:gd name="adj1" fmla="val 88409"/>
            </a:avLst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6588876" y="3263817"/>
            <a:ext cx="0" cy="1369751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9003986" y="2012573"/>
            <a:ext cx="2697941" cy="38750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700" b="1" dirty="0" err="1" smtClean="0">
                <a:solidFill>
                  <a:schemeClr val="tx1"/>
                </a:solidFill>
              </a:rPr>
              <a:t>Cetak</a:t>
            </a:r>
            <a:r>
              <a:rPr lang="en-US" sz="1700" b="1" dirty="0" smtClean="0">
                <a:solidFill>
                  <a:schemeClr val="tx1"/>
                </a:solidFill>
              </a:rPr>
              <a:t> </a:t>
            </a:r>
            <a:r>
              <a:rPr lang="en-US" sz="1700" b="1" dirty="0" err="1" smtClean="0">
                <a:solidFill>
                  <a:schemeClr val="tx1"/>
                </a:solidFill>
              </a:rPr>
              <a:t>Daftar</a:t>
            </a:r>
            <a:r>
              <a:rPr lang="en-US" sz="1700" b="1" dirty="0" smtClean="0">
                <a:solidFill>
                  <a:schemeClr val="tx1"/>
                </a:solidFill>
              </a:rPr>
              <a:t> </a:t>
            </a:r>
            <a:r>
              <a:rPr lang="en-US" sz="1700" b="1" dirty="0" err="1" smtClean="0">
                <a:solidFill>
                  <a:schemeClr val="tx1"/>
                </a:solidFill>
              </a:rPr>
              <a:t>Gaji</a:t>
            </a:r>
            <a:r>
              <a:rPr lang="en-US" sz="1700" b="1" dirty="0" smtClean="0">
                <a:solidFill>
                  <a:schemeClr val="tx1"/>
                </a:solidFill>
              </a:rPr>
              <a:t> &amp; TPP</a:t>
            </a:r>
            <a:endParaRPr lang="en-US" sz="1700" b="1" dirty="0">
              <a:solidFill>
                <a:schemeClr val="tx1"/>
              </a:solidFill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9003986" y="2572680"/>
            <a:ext cx="1634707" cy="3997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700" b="1" dirty="0" smtClean="0">
                <a:solidFill>
                  <a:schemeClr val="tx1"/>
                </a:solidFill>
              </a:rPr>
              <a:t>Output Excel</a:t>
            </a:r>
            <a:endParaRPr lang="en-US" sz="1700" b="1" dirty="0">
              <a:solidFill>
                <a:schemeClr val="tx1"/>
              </a:solidFill>
            </a:endParaRPr>
          </a:p>
        </p:txBody>
      </p:sp>
      <p:cxnSp>
        <p:nvCxnSpPr>
          <p:cNvPr id="51" name="Straight Arrow Connector 50"/>
          <p:cNvCxnSpPr>
            <a:stCxn id="8" idx="3"/>
            <a:endCxn id="47" idx="1"/>
          </p:cNvCxnSpPr>
          <p:nvPr/>
        </p:nvCxnSpPr>
        <p:spPr>
          <a:xfrm flipV="1">
            <a:off x="8160174" y="2206327"/>
            <a:ext cx="843812" cy="44999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8" idx="3"/>
            <a:endCxn id="49" idx="1"/>
          </p:cNvCxnSpPr>
          <p:nvPr/>
        </p:nvCxnSpPr>
        <p:spPr>
          <a:xfrm>
            <a:off x="8160174" y="2656317"/>
            <a:ext cx="843812" cy="11624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8838505" y="3591590"/>
            <a:ext cx="982834" cy="3997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700" b="1" dirty="0" smtClean="0">
                <a:solidFill>
                  <a:schemeClr val="tx1"/>
                </a:solidFill>
              </a:rPr>
              <a:t>TAPERA</a:t>
            </a:r>
            <a:endParaRPr lang="en-US" sz="1700" b="1" dirty="0">
              <a:solidFill>
                <a:schemeClr val="tx1"/>
              </a:solidFill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146" y="3577076"/>
            <a:ext cx="859620" cy="388738"/>
          </a:xfrm>
          <a:prstGeom prst="rect">
            <a:avLst/>
          </a:prstGeom>
        </p:spPr>
      </p:pic>
      <p:cxnSp>
        <p:nvCxnSpPr>
          <p:cNvPr id="58" name="Straight Arrow Connector 57"/>
          <p:cNvCxnSpPr>
            <a:stCxn id="49" idx="2"/>
            <a:endCxn id="55" idx="0"/>
          </p:cNvCxnSpPr>
          <p:nvPr/>
        </p:nvCxnSpPr>
        <p:spPr>
          <a:xfrm flipH="1">
            <a:off x="9329922" y="2972438"/>
            <a:ext cx="491418" cy="61915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49" idx="2"/>
            <a:endCxn id="56" idx="0"/>
          </p:cNvCxnSpPr>
          <p:nvPr/>
        </p:nvCxnSpPr>
        <p:spPr>
          <a:xfrm>
            <a:off x="9821340" y="2972438"/>
            <a:ext cx="531616" cy="604638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Picture 10" descr="Bank Jateng - Daftar Bank Indones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174" y="4419408"/>
            <a:ext cx="1340605" cy="83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8271049" y="5411601"/>
            <a:ext cx="2509440" cy="5001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 smtClean="0">
                <a:solidFill>
                  <a:schemeClr val="tx1"/>
                </a:solidFill>
              </a:rPr>
              <a:t>BPKAD (KEMENKEU)</a:t>
            </a:r>
            <a:endParaRPr lang="en-US" sz="2000" b="1" dirty="0">
              <a:solidFill>
                <a:schemeClr val="tx1"/>
              </a:solidFill>
            </a:endParaRPr>
          </a:p>
        </p:txBody>
      </p: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03" b="26577"/>
          <a:stretch/>
        </p:blipFill>
        <p:spPr>
          <a:xfrm>
            <a:off x="8271049" y="6060408"/>
            <a:ext cx="1879671" cy="272170"/>
          </a:xfrm>
          <a:prstGeom prst="rect">
            <a:avLst/>
          </a:prstGeom>
        </p:spPr>
      </p:pic>
      <p:cxnSp>
        <p:nvCxnSpPr>
          <p:cNvPr id="65" name="Straight Arrow Connector 64"/>
          <p:cNvCxnSpPr/>
          <p:nvPr/>
        </p:nvCxnSpPr>
        <p:spPr>
          <a:xfrm flipV="1">
            <a:off x="7144593" y="4961611"/>
            <a:ext cx="843812" cy="44999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7144593" y="5406305"/>
            <a:ext cx="843812" cy="13144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>
            <a:off x="7144593" y="5394295"/>
            <a:ext cx="843812" cy="802198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943780" y="4887478"/>
            <a:ext cx="9108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/>
              <a:t>WEB SERVICE</a:t>
            </a:r>
            <a:endParaRPr lang="id-ID" sz="900" dirty="0"/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2955891" y="2325010"/>
            <a:ext cx="1691576" cy="2663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b="1" dirty="0" err="1" smtClean="0">
                <a:solidFill>
                  <a:schemeClr val="tx1"/>
                </a:solidFill>
              </a:rPr>
              <a:t>Hukuman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Dinas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2968675" y="2653213"/>
            <a:ext cx="874222" cy="2663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</a:rPr>
              <a:t>KGB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3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2971709" y="2949152"/>
            <a:ext cx="1691576" cy="2663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b="1" dirty="0" smtClean="0">
                <a:solidFill>
                  <a:schemeClr val="tx1"/>
                </a:solidFill>
              </a:rPr>
              <a:t>KP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xmlns="" id="{7A4919D0-F177-4BBA-9A0B-DBA69E2ED764}"/>
              </a:ext>
            </a:extLst>
          </p:cNvPr>
          <p:cNvSpPr txBox="1">
            <a:spLocks/>
          </p:cNvSpPr>
          <p:nvPr/>
        </p:nvSpPr>
        <p:spPr>
          <a:xfrm>
            <a:off x="2971709" y="3211569"/>
            <a:ext cx="1691576" cy="2663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1400" b="1" dirty="0" err="1" smtClean="0">
                <a:solidFill>
                  <a:schemeClr val="tx1"/>
                </a:solidFill>
              </a:rPr>
              <a:t>Tunj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Jabatan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76" name="Straight Arrow Connector 75"/>
          <p:cNvCxnSpPr/>
          <p:nvPr/>
        </p:nvCxnSpPr>
        <p:spPr>
          <a:xfrm flipV="1">
            <a:off x="2537101" y="2450014"/>
            <a:ext cx="504549" cy="322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2520622" y="2772559"/>
            <a:ext cx="5210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" idx="3"/>
          </p:cNvCxnSpPr>
          <p:nvPr/>
        </p:nvCxnSpPr>
        <p:spPr>
          <a:xfrm>
            <a:off x="2520622" y="2765797"/>
            <a:ext cx="491417" cy="2758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" idx="3"/>
            <a:endCxn id="74" idx="1"/>
          </p:cNvCxnSpPr>
          <p:nvPr/>
        </p:nvCxnSpPr>
        <p:spPr>
          <a:xfrm>
            <a:off x="2520622" y="2765797"/>
            <a:ext cx="451087" cy="5789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1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="" xmlns:a16="http://schemas.microsoft.com/office/drawing/2014/main" id="{0B1D7BDB-D5E2-4890-B856-B303F6403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356" y="461869"/>
            <a:ext cx="8559943" cy="775778"/>
          </a:xfrm>
        </p:spPr>
        <p:txBody>
          <a:bodyPr>
            <a:normAutofit/>
          </a:bodyPr>
          <a:lstStyle/>
          <a:p>
            <a:r>
              <a:rPr lang="en-US" dirty="0"/>
              <a:t>ALUR USULAN PERUBAHAN GAJI &amp; TPP</a:t>
            </a:r>
          </a:p>
        </p:txBody>
      </p:sp>
      <p:sp>
        <p:nvSpPr>
          <p:cNvPr id="55" name="Oval 1">
            <a:extLst>
              <a:ext uri="{FF2B5EF4-FFF2-40B4-BE49-F238E27FC236}">
                <a16:creationId xmlns="" xmlns:a16="http://schemas.microsoft.com/office/drawing/2014/main" id="{F260BC29-36E4-40DE-AA55-6BBFFAED27ED}"/>
              </a:ext>
            </a:extLst>
          </p:cNvPr>
          <p:cNvSpPr/>
          <p:nvPr/>
        </p:nvSpPr>
        <p:spPr>
          <a:xfrm>
            <a:off x="5331267" y="3167748"/>
            <a:ext cx="1196553" cy="1196553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56" name="Group 2">
            <a:extLst>
              <a:ext uri="{FF2B5EF4-FFF2-40B4-BE49-F238E27FC236}">
                <a16:creationId xmlns="" xmlns:a16="http://schemas.microsoft.com/office/drawing/2014/main" id="{F4BB5213-5EF8-47BE-984B-A79ED94EF583}"/>
              </a:ext>
            </a:extLst>
          </p:cNvPr>
          <p:cNvGrpSpPr/>
          <p:nvPr/>
        </p:nvGrpSpPr>
        <p:grpSpPr>
          <a:xfrm>
            <a:off x="5413465" y="3249946"/>
            <a:ext cx="1032157" cy="1032157"/>
            <a:chOff x="4023402" y="3219622"/>
            <a:chExt cx="1080120" cy="1080120"/>
          </a:xfrm>
        </p:grpSpPr>
        <p:sp>
          <p:nvSpPr>
            <p:cNvPr id="57" name="Block Arc 3">
              <a:extLst>
                <a:ext uri="{FF2B5EF4-FFF2-40B4-BE49-F238E27FC236}">
                  <a16:creationId xmlns="" xmlns:a16="http://schemas.microsoft.com/office/drawing/2014/main" id="{30CC3EF8-3E50-4477-8803-3EFA3B03882C}"/>
                </a:ext>
              </a:extLst>
            </p:cNvPr>
            <p:cNvSpPr/>
            <p:nvPr/>
          </p:nvSpPr>
          <p:spPr>
            <a:xfrm rot="18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Block Arc 4">
              <a:extLst>
                <a:ext uri="{FF2B5EF4-FFF2-40B4-BE49-F238E27FC236}">
                  <a16:creationId xmlns="" xmlns:a16="http://schemas.microsoft.com/office/drawing/2014/main" id="{1820E226-CE75-45D6-886E-736565A17731}"/>
                </a:ext>
              </a:extLst>
            </p:cNvPr>
            <p:cNvSpPr/>
            <p:nvPr/>
          </p:nvSpPr>
          <p:spPr>
            <a:xfrm rot="1908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Block Arc 5">
              <a:extLst>
                <a:ext uri="{FF2B5EF4-FFF2-40B4-BE49-F238E27FC236}">
                  <a16:creationId xmlns="" xmlns:a16="http://schemas.microsoft.com/office/drawing/2014/main" id="{393A9B26-2319-44F4-839B-0D63EA3EFAEE}"/>
                </a:ext>
              </a:extLst>
            </p:cNvPr>
            <p:cNvSpPr/>
            <p:nvPr/>
          </p:nvSpPr>
          <p:spPr>
            <a:xfrm rot="1470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Block Arc 6">
              <a:extLst>
                <a:ext uri="{FF2B5EF4-FFF2-40B4-BE49-F238E27FC236}">
                  <a16:creationId xmlns="" xmlns:a16="http://schemas.microsoft.com/office/drawing/2014/main" id="{67824A40-4C8C-4EFE-ABF7-FC52CBB68BE0}"/>
                </a:ext>
              </a:extLst>
            </p:cNvPr>
            <p:cNvSpPr/>
            <p:nvPr/>
          </p:nvSpPr>
          <p:spPr>
            <a:xfrm rot="1044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Block Arc 7">
              <a:extLst>
                <a:ext uri="{FF2B5EF4-FFF2-40B4-BE49-F238E27FC236}">
                  <a16:creationId xmlns="" xmlns:a16="http://schemas.microsoft.com/office/drawing/2014/main" id="{FDE7F6EE-F362-4EAF-837A-9390D56D5200}"/>
                </a:ext>
              </a:extLst>
            </p:cNvPr>
            <p:cNvSpPr/>
            <p:nvPr/>
          </p:nvSpPr>
          <p:spPr>
            <a:xfrm rot="6120000">
              <a:off x="4023402" y="3219622"/>
              <a:ext cx="1080120" cy="1080120"/>
            </a:xfrm>
            <a:prstGeom prst="blockArc">
              <a:avLst>
                <a:gd name="adj1" fmla="val 10800000"/>
                <a:gd name="adj2" fmla="val 14902241"/>
                <a:gd name="adj3" fmla="val 2056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Group 8">
            <a:extLst>
              <a:ext uri="{FF2B5EF4-FFF2-40B4-BE49-F238E27FC236}">
                <a16:creationId xmlns="" xmlns:a16="http://schemas.microsoft.com/office/drawing/2014/main" id="{E65D5E7D-143F-403A-B293-CECE97CFC79D}"/>
              </a:ext>
            </a:extLst>
          </p:cNvPr>
          <p:cNvGrpSpPr/>
          <p:nvPr/>
        </p:nvGrpSpPr>
        <p:grpSpPr>
          <a:xfrm>
            <a:off x="3727161" y="1705879"/>
            <a:ext cx="4428772" cy="4259759"/>
            <a:chOff x="2185685" y="1605569"/>
            <a:chExt cx="4731783" cy="4551210"/>
          </a:xfrm>
        </p:grpSpPr>
        <p:grpSp>
          <p:nvGrpSpPr>
            <p:cNvPr id="63" name="Group 9">
              <a:extLst>
                <a:ext uri="{FF2B5EF4-FFF2-40B4-BE49-F238E27FC236}">
                  <a16:creationId xmlns="" xmlns:a16="http://schemas.microsoft.com/office/drawing/2014/main" id="{F142A916-7C4A-4FF5-8940-F6B801318F0D}"/>
                </a:ext>
              </a:extLst>
            </p:cNvPr>
            <p:cNvGrpSpPr/>
            <p:nvPr/>
          </p:nvGrpSpPr>
          <p:grpSpPr>
            <a:xfrm rot="3600000">
              <a:off x="4888007" y="1768971"/>
              <a:ext cx="1261779" cy="1898518"/>
              <a:chOff x="3970237" y="1678193"/>
              <a:chExt cx="1091921" cy="1642943"/>
            </a:xfrm>
          </p:grpSpPr>
          <p:sp>
            <p:nvSpPr>
              <p:cNvPr id="76" name="Teardrop 4">
                <a:extLst>
                  <a:ext uri="{FF2B5EF4-FFF2-40B4-BE49-F238E27FC236}">
                    <a16:creationId xmlns="" xmlns:a16="http://schemas.microsoft.com/office/drawing/2014/main" id="{A177CCF7-19CE-4A8F-B32B-81D4188DC8DC}"/>
                  </a:ext>
                </a:extLst>
              </p:cNvPr>
              <p:cNvSpPr/>
              <p:nvPr/>
            </p:nvSpPr>
            <p:spPr>
              <a:xfrm rot="10800000">
                <a:off x="3970237" y="1678193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23">
                <a:extLst>
                  <a:ext uri="{FF2B5EF4-FFF2-40B4-BE49-F238E27FC236}">
                    <a16:creationId xmlns="" xmlns:a16="http://schemas.microsoft.com/office/drawing/2014/main" id="{5B224488-038F-408D-A8AB-113C88437593}"/>
                  </a:ext>
                </a:extLst>
              </p:cNvPr>
              <p:cNvSpPr/>
              <p:nvPr/>
            </p:nvSpPr>
            <p:spPr>
              <a:xfrm rot="18000000">
                <a:off x="4136683" y="1760831"/>
                <a:ext cx="842834" cy="842836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en-US" altLang="ko-KR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en-US" altLang="ko-KR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1-10</a:t>
                </a:r>
              </a:p>
              <a:p>
                <a:pPr algn="ctr"/>
                <a:endParaRPr lang="ko-KR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ko-KR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4" name="Group 10">
              <a:extLst>
                <a:ext uri="{FF2B5EF4-FFF2-40B4-BE49-F238E27FC236}">
                  <a16:creationId xmlns="" xmlns:a16="http://schemas.microsoft.com/office/drawing/2014/main" id="{8D69CEAB-9B8F-454C-B885-F498CF661924}"/>
                </a:ext>
              </a:extLst>
            </p:cNvPr>
            <p:cNvGrpSpPr/>
            <p:nvPr/>
          </p:nvGrpSpPr>
          <p:grpSpPr>
            <a:xfrm rot="20700000">
              <a:off x="3184574" y="1605569"/>
              <a:ext cx="1261779" cy="1898518"/>
              <a:chOff x="3954829" y="1674065"/>
              <a:chExt cx="1091921" cy="1642943"/>
            </a:xfrm>
          </p:grpSpPr>
          <p:sp>
            <p:nvSpPr>
              <p:cNvPr id="74" name="Teardrop 4">
                <a:extLst>
                  <a:ext uri="{FF2B5EF4-FFF2-40B4-BE49-F238E27FC236}">
                    <a16:creationId xmlns="" xmlns:a16="http://schemas.microsoft.com/office/drawing/2014/main" id="{520FE370-1DE8-496F-B301-85B3223D95C0}"/>
                  </a:ext>
                </a:extLst>
              </p:cNvPr>
              <p:cNvSpPr/>
              <p:nvPr/>
            </p:nvSpPr>
            <p:spPr>
              <a:xfrm rot="10800000">
                <a:off x="3954829" y="1674065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21">
                <a:extLst>
                  <a:ext uri="{FF2B5EF4-FFF2-40B4-BE49-F238E27FC236}">
                    <a16:creationId xmlns="" xmlns:a16="http://schemas.microsoft.com/office/drawing/2014/main" id="{AEA1F204-9EF2-46FF-B2A6-1DD269A48C71}"/>
                  </a:ext>
                </a:extLst>
              </p:cNvPr>
              <p:cNvSpPr/>
              <p:nvPr/>
            </p:nvSpPr>
            <p:spPr>
              <a:xfrm rot="900000">
                <a:off x="4121274" y="1756704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29-1</a:t>
                </a:r>
                <a:endParaRPr lang="ko-KR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5" name="Group 11">
              <a:extLst>
                <a:ext uri="{FF2B5EF4-FFF2-40B4-BE49-F238E27FC236}">
                  <a16:creationId xmlns="" xmlns:a16="http://schemas.microsoft.com/office/drawing/2014/main" id="{A40D88BD-BACF-4140-BE05-2B09B19761A1}"/>
                </a:ext>
              </a:extLst>
            </p:cNvPr>
            <p:cNvGrpSpPr/>
            <p:nvPr/>
          </p:nvGrpSpPr>
          <p:grpSpPr>
            <a:xfrm rot="17100000">
              <a:off x="2504054" y="3011231"/>
              <a:ext cx="1261779" cy="1898518"/>
              <a:chOff x="3880957" y="1643161"/>
              <a:chExt cx="1091921" cy="1642943"/>
            </a:xfrm>
          </p:grpSpPr>
          <p:sp>
            <p:nvSpPr>
              <p:cNvPr id="72" name="Teardrop 4">
                <a:extLst>
                  <a:ext uri="{FF2B5EF4-FFF2-40B4-BE49-F238E27FC236}">
                    <a16:creationId xmlns="" xmlns:a16="http://schemas.microsoft.com/office/drawing/2014/main" id="{0AD552BF-7E85-4C51-8B7E-BF953F67B855}"/>
                  </a:ext>
                </a:extLst>
              </p:cNvPr>
              <p:cNvSpPr/>
              <p:nvPr/>
            </p:nvSpPr>
            <p:spPr>
              <a:xfrm rot="10800000">
                <a:off x="3880957" y="1643161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19">
                <a:extLst>
                  <a:ext uri="{FF2B5EF4-FFF2-40B4-BE49-F238E27FC236}">
                    <a16:creationId xmlns="" xmlns:a16="http://schemas.microsoft.com/office/drawing/2014/main" id="{75858E91-E9E6-4B8D-B19D-FC267C78CF75}"/>
                  </a:ext>
                </a:extLst>
              </p:cNvPr>
              <p:cNvSpPr/>
              <p:nvPr/>
            </p:nvSpPr>
            <p:spPr>
              <a:xfrm rot="4500000">
                <a:off x="4047405" y="1725798"/>
                <a:ext cx="842834" cy="842836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en-US" altLang="ko-KR" sz="1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27-28</a:t>
                </a:r>
                <a:endParaRPr lang="ko-KR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6" name="Group 12">
              <a:extLst>
                <a:ext uri="{FF2B5EF4-FFF2-40B4-BE49-F238E27FC236}">
                  <a16:creationId xmlns="" xmlns:a16="http://schemas.microsoft.com/office/drawing/2014/main" id="{04983915-8BC2-4FC4-A372-4D7E0E57E946}"/>
                </a:ext>
              </a:extLst>
            </p:cNvPr>
            <p:cNvGrpSpPr/>
            <p:nvPr/>
          </p:nvGrpSpPr>
          <p:grpSpPr>
            <a:xfrm rot="12600000">
              <a:off x="3694237" y="4258261"/>
              <a:ext cx="1261779" cy="1898518"/>
              <a:chOff x="3906991" y="1595327"/>
              <a:chExt cx="1091921" cy="1642943"/>
            </a:xfrm>
          </p:grpSpPr>
          <p:sp>
            <p:nvSpPr>
              <p:cNvPr id="70" name="Teardrop 4">
                <a:extLst>
                  <a:ext uri="{FF2B5EF4-FFF2-40B4-BE49-F238E27FC236}">
                    <a16:creationId xmlns="" xmlns:a16="http://schemas.microsoft.com/office/drawing/2014/main" id="{BCEE1829-43F1-40CD-A2B7-76C1B9F66D7E}"/>
                  </a:ext>
                </a:extLst>
              </p:cNvPr>
              <p:cNvSpPr/>
              <p:nvPr/>
            </p:nvSpPr>
            <p:spPr>
              <a:xfrm rot="10800000">
                <a:off x="3906991" y="1595327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17">
                <a:extLst>
                  <a:ext uri="{FF2B5EF4-FFF2-40B4-BE49-F238E27FC236}">
                    <a16:creationId xmlns="" xmlns:a16="http://schemas.microsoft.com/office/drawing/2014/main" id="{009097C4-EE31-4305-9EA3-EBCC6CAA9418}"/>
                  </a:ext>
                </a:extLst>
              </p:cNvPr>
              <p:cNvSpPr/>
              <p:nvPr/>
            </p:nvSpPr>
            <p:spPr>
              <a:xfrm rot="9000000">
                <a:off x="4073436" y="1677965"/>
                <a:ext cx="842835" cy="842835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1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21-27</a:t>
                </a:r>
                <a:endParaRPr lang="ko-KR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67" name="Group 13">
              <a:extLst>
                <a:ext uri="{FF2B5EF4-FFF2-40B4-BE49-F238E27FC236}">
                  <a16:creationId xmlns="" xmlns:a16="http://schemas.microsoft.com/office/drawing/2014/main" id="{14FA6888-CEDF-450B-8503-D519979D160E}"/>
                </a:ext>
              </a:extLst>
            </p:cNvPr>
            <p:cNvGrpSpPr/>
            <p:nvPr/>
          </p:nvGrpSpPr>
          <p:grpSpPr>
            <a:xfrm rot="7200000">
              <a:off x="5337319" y="3276515"/>
              <a:ext cx="1261779" cy="1898518"/>
              <a:chOff x="3983024" y="1653099"/>
              <a:chExt cx="1091921" cy="1642943"/>
            </a:xfrm>
          </p:grpSpPr>
          <p:sp>
            <p:nvSpPr>
              <p:cNvPr id="68" name="Teardrop 4">
                <a:extLst>
                  <a:ext uri="{FF2B5EF4-FFF2-40B4-BE49-F238E27FC236}">
                    <a16:creationId xmlns="" xmlns:a16="http://schemas.microsoft.com/office/drawing/2014/main" id="{567CC6E4-1D29-4E00-8A34-1008FE7B6009}"/>
                  </a:ext>
                </a:extLst>
              </p:cNvPr>
              <p:cNvSpPr/>
              <p:nvPr/>
            </p:nvSpPr>
            <p:spPr>
              <a:xfrm rot="10800000">
                <a:off x="3983024" y="1653099"/>
                <a:ext cx="1091921" cy="1642943"/>
              </a:xfrm>
              <a:custGeom>
                <a:avLst/>
                <a:gdLst/>
                <a:ahLst/>
                <a:cxnLst/>
                <a:rect l="l" t="t" r="r" b="b"/>
                <a:pathLst>
                  <a:path w="1091921" h="1642943">
                    <a:moveTo>
                      <a:pt x="504056" y="1642943"/>
                    </a:moveTo>
                    <a:cubicBezTo>
                      <a:pt x="225674" y="1642943"/>
                      <a:pt x="0" y="1417269"/>
                      <a:pt x="0" y="1138887"/>
                    </a:cubicBezTo>
                    <a:cubicBezTo>
                      <a:pt x="0" y="894120"/>
                      <a:pt x="174465" y="690100"/>
                      <a:pt x="405888" y="644727"/>
                    </a:cubicBezTo>
                    <a:cubicBezTo>
                      <a:pt x="415871" y="637085"/>
                      <a:pt x="426805" y="631149"/>
                      <a:pt x="437891" y="625616"/>
                    </a:cubicBezTo>
                    <a:cubicBezTo>
                      <a:pt x="621825" y="533815"/>
                      <a:pt x="704331" y="158955"/>
                      <a:pt x="566414" y="0"/>
                    </a:cubicBezTo>
                    <a:cubicBezTo>
                      <a:pt x="1101455" y="231762"/>
                      <a:pt x="1193710" y="682767"/>
                      <a:pt x="996550" y="1248239"/>
                    </a:cubicBezTo>
                    <a:lnTo>
                      <a:pt x="990853" y="1263082"/>
                    </a:lnTo>
                    <a:cubicBezTo>
                      <a:pt x="937110" y="1481624"/>
                      <a:pt x="739422" y="1642943"/>
                      <a:pt x="504056" y="16429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15">
                <a:extLst>
                  <a:ext uri="{FF2B5EF4-FFF2-40B4-BE49-F238E27FC236}">
                    <a16:creationId xmlns="" xmlns:a16="http://schemas.microsoft.com/office/drawing/2014/main" id="{DEA76119-05BE-468A-B787-05D829B340B6}"/>
                  </a:ext>
                </a:extLst>
              </p:cNvPr>
              <p:cNvSpPr/>
              <p:nvPr/>
            </p:nvSpPr>
            <p:spPr>
              <a:xfrm rot="14400000">
                <a:off x="4149466" y="1735740"/>
                <a:ext cx="842834" cy="842836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ko-KR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en-US" altLang="ko-KR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r>
                  <a:rPr lang="en-US" altLang="ko-KR" sz="1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11-20</a:t>
                </a:r>
                <a:endParaRPr lang="ko-KR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ko-KR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ko-KR" altLang="en-US" sz="13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78" name="Group 31">
            <a:extLst>
              <a:ext uri="{FF2B5EF4-FFF2-40B4-BE49-F238E27FC236}">
                <a16:creationId xmlns="" xmlns:a16="http://schemas.microsoft.com/office/drawing/2014/main" id="{04DA2D46-A411-4E01-8DD9-69C43C585CC1}"/>
              </a:ext>
            </a:extLst>
          </p:cNvPr>
          <p:cNvGrpSpPr/>
          <p:nvPr/>
        </p:nvGrpSpPr>
        <p:grpSpPr>
          <a:xfrm>
            <a:off x="578475" y="3247421"/>
            <a:ext cx="3014929" cy="553999"/>
            <a:chOff x="819819" y="3646109"/>
            <a:chExt cx="1906666" cy="553999"/>
          </a:xfrm>
          <a:noFill/>
        </p:grpSpPr>
        <p:sp>
          <p:nvSpPr>
            <p:cNvPr id="79" name="TextBox 78">
              <a:extLst>
                <a:ext uri="{FF2B5EF4-FFF2-40B4-BE49-F238E27FC236}">
                  <a16:creationId xmlns="" xmlns:a16="http://schemas.microsoft.com/office/drawing/2014/main" id="{0AED7797-4CFE-4987-95E5-40DE23B63366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70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TANGGAL 27 s /d 28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="" xmlns:a16="http://schemas.microsoft.com/office/drawing/2014/main" id="{F3582285-7695-4AF3-9957-2BD35B398A59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Kalkulasi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data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&amp;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tpp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hasil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verifikasi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1" name="Group 39">
            <a:extLst>
              <a:ext uri="{FF2B5EF4-FFF2-40B4-BE49-F238E27FC236}">
                <a16:creationId xmlns="" xmlns:a16="http://schemas.microsoft.com/office/drawing/2014/main" id="{CC7B76BB-2178-4FE0-92B2-E0F6CEDC865D}"/>
              </a:ext>
            </a:extLst>
          </p:cNvPr>
          <p:cNvGrpSpPr/>
          <p:nvPr/>
        </p:nvGrpSpPr>
        <p:grpSpPr>
          <a:xfrm>
            <a:off x="1512538" y="1538759"/>
            <a:ext cx="3014929" cy="923331"/>
            <a:chOff x="819819" y="3646109"/>
            <a:chExt cx="1906666" cy="923331"/>
          </a:xfrm>
          <a:noFill/>
        </p:grpSpPr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2F229FDF-36CA-415D-9E6C-D15A7A4EABF4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TANGGAL 29 s/d 1 BULAN SELANJUTNYA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A0272541-B935-40AE-9057-CD84A2E66744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r"/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Verifikasi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Hasil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Kalkulasi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oleh SKPD dan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persetujuan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cetak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Daftar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&amp; TPP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4" name="Group 44">
            <a:extLst>
              <a:ext uri="{FF2B5EF4-FFF2-40B4-BE49-F238E27FC236}">
                <a16:creationId xmlns="" xmlns:a16="http://schemas.microsoft.com/office/drawing/2014/main" id="{1B25CAF2-F914-43A6-94A5-1072E18C4E10}"/>
              </a:ext>
            </a:extLst>
          </p:cNvPr>
          <p:cNvGrpSpPr/>
          <p:nvPr/>
        </p:nvGrpSpPr>
        <p:grpSpPr>
          <a:xfrm>
            <a:off x="1837593" y="4956083"/>
            <a:ext cx="3014929" cy="1292663"/>
            <a:chOff x="819819" y="3646109"/>
            <a:chExt cx="1906666" cy="1292663"/>
          </a:xfrm>
          <a:noFill/>
        </p:grpSpPr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7A41BCBD-952F-4C75-9F37-DF3F0B20762D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70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TANGGAL 21 s /d 27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3AA6A631-88CB-45B1-A304-0C092000862F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Verifikasi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data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dan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tpp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oleh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tim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pengolah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data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penggajian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BKD</a:t>
              </a:r>
            </a:p>
            <a:p>
              <a:pPr algn="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r"/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Verifikasi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data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berdasarkan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berkas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sudah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diupload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di E-FILE</a:t>
              </a:r>
              <a:endParaRPr lang="ko-KR" alt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87" name="Group 49">
            <a:extLst>
              <a:ext uri="{FF2B5EF4-FFF2-40B4-BE49-F238E27FC236}">
                <a16:creationId xmlns="" xmlns:a16="http://schemas.microsoft.com/office/drawing/2014/main" id="{F70462AD-E355-4E1E-814F-C9E136D02A3C}"/>
              </a:ext>
            </a:extLst>
          </p:cNvPr>
          <p:cNvGrpSpPr/>
          <p:nvPr/>
        </p:nvGrpSpPr>
        <p:grpSpPr>
          <a:xfrm>
            <a:off x="8227350" y="4101752"/>
            <a:ext cx="3016800" cy="2031326"/>
            <a:chOff x="819819" y="3646109"/>
            <a:chExt cx="1906666" cy="2031326"/>
          </a:xfrm>
          <a:noFill/>
        </p:grpSpPr>
        <p:sp>
          <p:nvSpPr>
            <p:cNvPr id="88" name="TextBox 87">
              <a:extLst>
                <a:ext uri="{FF2B5EF4-FFF2-40B4-BE49-F238E27FC236}">
                  <a16:creationId xmlns="" xmlns:a16="http://schemas.microsoft.com/office/drawing/2014/main" id="{E13FC493-3CFB-47C4-B069-81394A2B3719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70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TANGGAL 11 s /d 20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="" xmlns:a16="http://schemas.microsoft.com/office/drawing/2014/main" id="{94120572-7D58-4B5B-BA9C-57B463AA4751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175432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Usulan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perubahan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data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dan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tpp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oleh SKPD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melalui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aplikasi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online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Khusus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untuk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Dinas</a:t>
              </a:r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Pendidikan :</a:t>
              </a:r>
              <a:b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</a:b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Usulan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Perubahan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pegawai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di </a:t>
              </a:r>
              <a:r>
                <a:rPr lang="en-US" altLang="ko-KR" sz="12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SLB/SMA/SMK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diusulakn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Cabdin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Masing-masing,dari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Cabdin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meneruskan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usulan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i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Dinas</a:t>
              </a:r>
              <a:r>
                <a:rPr lang="en-US" altLang="ko-KR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Pendidikan INDUK</a:t>
              </a:r>
              <a:endParaRPr lang="ko-KR" alt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90" name="Group 54">
            <a:extLst>
              <a:ext uri="{FF2B5EF4-FFF2-40B4-BE49-F238E27FC236}">
                <a16:creationId xmlns="" xmlns:a16="http://schemas.microsoft.com/office/drawing/2014/main" id="{9E68FD32-14B9-4EDA-AB93-F4E4DB7DDF37}"/>
              </a:ext>
            </a:extLst>
          </p:cNvPr>
          <p:cNvGrpSpPr/>
          <p:nvPr/>
        </p:nvGrpSpPr>
        <p:grpSpPr>
          <a:xfrm>
            <a:off x="7834809" y="2393090"/>
            <a:ext cx="3016800" cy="553999"/>
            <a:chOff x="819819" y="3646109"/>
            <a:chExt cx="1906666" cy="553999"/>
          </a:xfrm>
          <a:noFill/>
        </p:grpSpPr>
        <p:sp>
          <p:nvSpPr>
            <p:cNvPr id="91" name="TextBox 90">
              <a:extLst>
                <a:ext uri="{FF2B5EF4-FFF2-40B4-BE49-F238E27FC236}">
                  <a16:creationId xmlns="" xmlns:a16="http://schemas.microsoft.com/office/drawing/2014/main" id="{C10201FC-ECEA-48C7-9DAE-C16D37F25BFC}"/>
                </a:ext>
              </a:extLst>
            </p:cNvPr>
            <p:cNvSpPr txBox="1"/>
            <p:nvPr/>
          </p:nvSpPr>
          <p:spPr>
            <a:xfrm>
              <a:off x="819821" y="3646109"/>
              <a:ext cx="1906664" cy="2770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TANGGAL 1 s /d 10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="" xmlns:a16="http://schemas.microsoft.com/office/drawing/2014/main" id="{A208CCF9-FFBB-47A6-9D79-9BA58BE6F9A9}"/>
                </a:ext>
              </a:extLst>
            </p:cNvPr>
            <p:cNvSpPr txBox="1"/>
            <p:nvPr/>
          </p:nvSpPr>
          <p:spPr>
            <a:xfrm>
              <a:off x="819819" y="3923109"/>
              <a:ext cx="1906663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Pencetakan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Daftar </a:t>
              </a:r>
              <a:r>
                <a:rPr lang="en-US" altLang="ko-KR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Gaji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dan TPP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3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="" xmlns:a16="http://schemas.microsoft.com/office/drawing/2014/main" id="{0B1D7BDB-D5E2-4890-B856-B303F64032C9}"/>
              </a:ext>
            </a:extLst>
          </p:cNvPr>
          <p:cNvSpPr txBox="1">
            <a:spLocks/>
          </p:cNvSpPr>
          <p:nvPr/>
        </p:nvSpPr>
        <p:spPr>
          <a:xfrm>
            <a:off x="2468372" y="736189"/>
            <a:ext cx="5526097" cy="5962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VERIFIKASI USULAN DARI SKPD</a:t>
            </a:r>
            <a:endParaRPr lang="en-US" b="1" dirty="0"/>
          </a:p>
        </p:txBody>
      </p:sp>
      <p:pic>
        <p:nvPicPr>
          <p:cNvPr id="13" name="Picture Placeholder 39" title="Decorative">
            <a:extLst>
              <a:ext uri="{FF2B5EF4-FFF2-40B4-BE49-F238E27FC236}">
                <a16:creationId xmlns="" xmlns:a16="http://schemas.microsoft.com/office/drawing/2014/main" id="{38CB7C3F-6DFC-4EAB-894A-BCBB501A30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976" t="-18769" r="-20858" b="-17066"/>
          <a:stretch/>
        </p:blipFill>
        <p:spPr>
          <a:xfrm>
            <a:off x="1772095" y="1685828"/>
            <a:ext cx="486152" cy="486152"/>
          </a:xfrm>
          <a:prstGeom prst="rect">
            <a:avLst/>
          </a:prstGeom>
        </p:spPr>
      </p:pic>
      <p:sp>
        <p:nvSpPr>
          <p:cNvPr id="17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2383301" y="1734511"/>
            <a:ext cx="3390383" cy="388785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PAPERLESS DOCUMENTS</a:t>
            </a:r>
            <a:endParaRPr lang="en-US" b="1" dirty="0"/>
          </a:p>
        </p:txBody>
      </p:sp>
      <p:pic>
        <p:nvPicPr>
          <p:cNvPr id="22" name="Picture 21">
            <a:extLst>
              <a:ext uri="{FF2B5EF4-FFF2-40B4-BE49-F238E27FC236}">
                <a16:creationId xmlns="" xmlns:a16="http://schemas.microsoft.com/office/drawing/2014/main" id="{3683CD9E-CC77-483F-8150-46887BFC8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0793" y="2410327"/>
            <a:ext cx="3875397" cy="2755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2258247" y="5453138"/>
            <a:ext cx="3337913" cy="388785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F03F2B"/>
                </a:solidFill>
              </a:rPr>
              <a:t>http://efile.bkd.jatengprov.go.id/</a:t>
            </a:r>
          </a:p>
        </p:txBody>
      </p:sp>
      <p:pic>
        <p:nvPicPr>
          <p:cNvPr id="25" name="Picture Placeholder 39" title="Decorative">
            <a:extLst>
              <a:ext uri="{FF2B5EF4-FFF2-40B4-BE49-F238E27FC236}">
                <a16:creationId xmlns="" xmlns:a16="http://schemas.microsoft.com/office/drawing/2014/main" id="{38CB7C3F-6DFC-4EAB-894A-BCBB501A30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976" t="-18769" r="-20858" b="-17066"/>
          <a:stretch/>
        </p:blipFill>
        <p:spPr>
          <a:xfrm>
            <a:off x="6181480" y="1685828"/>
            <a:ext cx="486152" cy="486152"/>
          </a:xfrm>
          <a:prstGeom prst="rect">
            <a:avLst/>
          </a:prstGeom>
        </p:spPr>
      </p:pic>
      <p:sp>
        <p:nvSpPr>
          <p:cNvPr id="26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6792686" y="1734511"/>
            <a:ext cx="3390383" cy="388785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smtClean="0"/>
              <a:t>UPDATE DATA PEGAWAI DI SIMPEG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686" y="2410327"/>
            <a:ext cx="4147810" cy="28531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7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6818920" y="5453137"/>
            <a:ext cx="3748931" cy="388785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rgbClr val="F03F2B"/>
                </a:solidFill>
              </a:rPr>
              <a:t>http://simpeg.bkd.jatengprov.go.id/</a:t>
            </a:r>
          </a:p>
        </p:txBody>
      </p:sp>
    </p:spTree>
    <p:extLst>
      <p:ext uri="{BB962C8B-B14F-4D97-AF65-F5344CB8AC3E}">
        <p14:creationId xmlns:p14="http://schemas.microsoft.com/office/powerpoint/2010/main" val="129791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Off Label Drug Use | St. Louis Trial Lawy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3609974"/>
            <a:ext cx="4857750" cy="32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3">
            <a:extLst>
              <a:ext uri="{FF2B5EF4-FFF2-40B4-BE49-F238E27FC236}">
                <a16:creationId xmlns="" xmlns:a16="http://schemas.microsoft.com/office/drawing/2014/main" id="{0B1D7BDB-D5E2-4890-B856-B303F64032C9}"/>
              </a:ext>
            </a:extLst>
          </p:cNvPr>
          <p:cNvSpPr txBox="1">
            <a:spLocks/>
          </p:cNvSpPr>
          <p:nvPr/>
        </p:nvSpPr>
        <p:spPr>
          <a:xfrm>
            <a:off x="2468372" y="736189"/>
            <a:ext cx="5526097" cy="59622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CONTOH KASUS</a:t>
            </a:r>
            <a:endParaRPr lang="en-US" b="1" dirty="0"/>
          </a:p>
        </p:txBody>
      </p:sp>
      <p:pic>
        <p:nvPicPr>
          <p:cNvPr id="13" name="Picture Placeholder 39" title="Decorative">
            <a:extLst>
              <a:ext uri="{FF2B5EF4-FFF2-40B4-BE49-F238E27FC236}">
                <a16:creationId xmlns="" xmlns:a16="http://schemas.microsoft.com/office/drawing/2014/main" id="{38CB7C3F-6DFC-4EAB-894A-BCBB501A30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976" t="-18769" r="-20858" b="-17066"/>
          <a:stretch/>
        </p:blipFill>
        <p:spPr>
          <a:xfrm>
            <a:off x="1772095" y="1685828"/>
            <a:ext cx="486152" cy="486152"/>
          </a:xfrm>
          <a:prstGeom prst="rect">
            <a:avLst/>
          </a:prstGeom>
        </p:spPr>
      </p:pic>
      <p:sp>
        <p:nvSpPr>
          <p:cNvPr id="17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2383301" y="1734511"/>
            <a:ext cx="3390383" cy="388785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 smtClean="0"/>
              <a:t>Usulan</a:t>
            </a:r>
            <a:r>
              <a:rPr lang="en-US" b="1" dirty="0" smtClean="0"/>
              <a:t> </a:t>
            </a:r>
            <a:r>
              <a:rPr lang="en-US" b="1" dirty="0" err="1" smtClean="0"/>
              <a:t>Tunjangan</a:t>
            </a:r>
            <a:r>
              <a:rPr lang="en-US" b="1" dirty="0" smtClean="0"/>
              <a:t> </a:t>
            </a:r>
            <a:r>
              <a:rPr lang="en-US" b="1" dirty="0" err="1" smtClean="0"/>
              <a:t>Keluarga</a:t>
            </a:r>
            <a:endParaRPr lang="en-US" b="1" dirty="0"/>
          </a:p>
        </p:txBody>
      </p:sp>
      <p:pic>
        <p:nvPicPr>
          <p:cNvPr id="25" name="Picture Placeholder 39" title="Decorative">
            <a:extLst>
              <a:ext uri="{FF2B5EF4-FFF2-40B4-BE49-F238E27FC236}">
                <a16:creationId xmlns="" xmlns:a16="http://schemas.microsoft.com/office/drawing/2014/main" id="{38CB7C3F-6DFC-4EAB-894A-BCBB501A30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976" t="-18769" r="-20858" b="-17066"/>
          <a:stretch/>
        </p:blipFill>
        <p:spPr>
          <a:xfrm>
            <a:off x="1647041" y="4050205"/>
            <a:ext cx="486152" cy="486152"/>
          </a:xfrm>
          <a:prstGeom prst="rect">
            <a:avLst/>
          </a:prstGeom>
        </p:spPr>
      </p:pic>
      <p:sp>
        <p:nvSpPr>
          <p:cNvPr id="26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2258247" y="4098887"/>
            <a:ext cx="6868168" cy="1457851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 smtClean="0"/>
              <a:t>Usulan</a:t>
            </a:r>
            <a:r>
              <a:rPr lang="en-US" b="1" dirty="0" smtClean="0"/>
              <a:t> </a:t>
            </a:r>
            <a:r>
              <a:rPr lang="en-US" b="1" dirty="0" err="1" smtClean="0"/>
              <a:t>Kenaikan</a:t>
            </a:r>
            <a:r>
              <a:rPr lang="en-US" b="1" dirty="0" smtClean="0"/>
              <a:t> </a:t>
            </a:r>
            <a:r>
              <a:rPr lang="en-US" b="1" dirty="0" err="1" smtClean="0"/>
              <a:t>Gaji</a:t>
            </a:r>
            <a:r>
              <a:rPr lang="en-US" b="1" dirty="0" smtClean="0"/>
              <a:t> </a:t>
            </a:r>
            <a:r>
              <a:rPr lang="en-US" b="1" dirty="0" err="1" smtClean="0"/>
              <a:t>Berkala</a:t>
            </a:r>
            <a:r>
              <a:rPr lang="en-US" b="1" dirty="0" smtClean="0"/>
              <a:t> (KGB)</a:t>
            </a:r>
          </a:p>
          <a:p>
            <a:pPr marL="0" indent="0">
              <a:buNone/>
            </a:pPr>
            <a:r>
              <a:rPr lang="en-US" dirty="0" err="1" smtClean="0"/>
              <a:t>Nominatif</a:t>
            </a:r>
            <a:r>
              <a:rPr lang="en-US" dirty="0" smtClean="0"/>
              <a:t> </a:t>
            </a:r>
            <a:r>
              <a:rPr lang="en-US" dirty="0" err="1" smtClean="0"/>
              <a:t>usulan</a:t>
            </a:r>
            <a:r>
              <a:rPr lang="en-US" dirty="0" smtClean="0"/>
              <a:t> KGB </a:t>
            </a:r>
            <a:r>
              <a:rPr lang="en-US" dirty="0" err="1" smtClean="0"/>
              <a:t>berdasar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berkas</a:t>
            </a:r>
            <a:r>
              <a:rPr lang="en-US" dirty="0" smtClean="0"/>
              <a:t> KGB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sebelumnya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d</a:t>
            </a:r>
            <a:r>
              <a:rPr lang="en-US" dirty="0" err="1" smtClean="0"/>
              <a:t>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SKKP </a:t>
            </a:r>
            <a:r>
              <a:rPr lang="en-US" dirty="0" err="1" smtClean="0"/>
              <a:t>terbaru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399" y="1496415"/>
            <a:ext cx="4731400" cy="2174056"/>
          </a:xfrm>
          <a:prstGeom prst="rect">
            <a:avLst/>
          </a:prstGeom>
        </p:spPr>
      </p:pic>
      <p:pic>
        <p:nvPicPr>
          <p:cNvPr id="9" name="Picture Placeholder 39" title="Decorative">
            <a:extLst>
              <a:ext uri="{FF2B5EF4-FFF2-40B4-BE49-F238E27FC236}">
                <a16:creationId xmlns="" xmlns:a16="http://schemas.microsoft.com/office/drawing/2014/main" id="{38CB7C3F-6DFC-4EAB-894A-BCBB501A30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4976" t="-18769" r="-20858" b="-17066"/>
          <a:stretch/>
        </p:blipFill>
        <p:spPr>
          <a:xfrm>
            <a:off x="1728394" y="5405421"/>
            <a:ext cx="486152" cy="486152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="" xmlns:a16="http://schemas.microsoft.com/office/drawing/2014/main" id="{C89BD31C-2367-4AC4-B3E8-38C31017CCA6}"/>
              </a:ext>
            </a:extLst>
          </p:cNvPr>
          <p:cNvSpPr txBox="1">
            <a:spLocks/>
          </p:cNvSpPr>
          <p:nvPr/>
        </p:nvSpPr>
        <p:spPr>
          <a:xfrm>
            <a:off x="2339600" y="5454103"/>
            <a:ext cx="6868168" cy="1457851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 smtClean="0"/>
              <a:t>Usulan</a:t>
            </a:r>
            <a:r>
              <a:rPr lang="en-US" b="1" dirty="0" smtClean="0"/>
              <a:t> </a:t>
            </a:r>
            <a:r>
              <a:rPr lang="en-US" b="1" dirty="0" err="1" smtClean="0"/>
              <a:t>Pengembalian</a:t>
            </a:r>
            <a:r>
              <a:rPr lang="en-US" b="1" dirty="0" smtClean="0"/>
              <a:t> </a:t>
            </a:r>
            <a:r>
              <a:rPr lang="en-US" b="1" dirty="0" err="1" smtClean="0"/>
              <a:t>Tunjangan</a:t>
            </a:r>
            <a:r>
              <a:rPr lang="en-US" b="1" dirty="0" smtClean="0"/>
              <a:t> </a:t>
            </a:r>
            <a:r>
              <a:rPr lang="en-US" b="1" dirty="0" err="1" smtClean="0"/>
              <a:t>Jabatan</a:t>
            </a:r>
            <a:r>
              <a:rPr lang="en-US" b="1" dirty="0" smtClean="0"/>
              <a:t> </a:t>
            </a:r>
            <a:r>
              <a:rPr lang="en-US" b="1" dirty="0" err="1" smtClean="0"/>
              <a:t>setelah</a:t>
            </a:r>
            <a:r>
              <a:rPr lang="en-US" b="1" dirty="0" smtClean="0"/>
              <a:t> TB / CLTN</a:t>
            </a:r>
          </a:p>
          <a:p>
            <a:pPr marL="0" indent="0">
              <a:buNone/>
            </a:pPr>
            <a:r>
              <a:rPr lang="en-US" dirty="0" err="1" smtClean="0"/>
              <a:t>Perlu</a:t>
            </a:r>
            <a:r>
              <a:rPr lang="en-US" dirty="0" smtClean="0"/>
              <a:t> SK </a:t>
            </a:r>
            <a:r>
              <a:rPr lang="en-US" dirty="0" err="1" smtClean="0"/>
              <a:t>Pengangkatan</a:t>
            </a:r>
            <a:r>
              <a:rPr lang="en-US" dirty="0" smtClean="0"/>
              <a:t> </a:t>
            </a:r>
            <a:r>
              <a:rPr lang="en-US" dirty="0" err="1" smtClean="0"/>
              <a:t>Kembali</a:t>
            </a:r>
            <a:r>
              <a:rPr lang="en-US" dirty="0" smtClean="0"/>
              <a:t> </a:t>
            </a:r>
            <a:r>
              <a:rPr lang="en-US" dirty="0" err="1" smtClean="0"/>
              <a:t>Jabatan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5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E541880F-D38A-40E1-9375-08148D413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6677" y="2866670"/>
            <a:ext cx="7338646" cy="1124660"/>
          </a:xfrm>
        </p:spPr>
        <p:txBody>
          <a:bodyPr>
            <a:normAutofit/>
          </a:bodyPr>
          <a:lstStyle/>
          <a:p>
            <a:pPr algn="ctr"/>
            <a:r>
              <a:rPr lang="en-US" sz="3000" dirty="0"/>
              <a:t>TERIMA KASIH</a:t>
            </a:r>
            <a:endParaRPr lang="en-ID" sz="3000" dirty="0"/>
          </a:p>
        </p:txBody>
      </p:sp>
      <p:pic>
        <p:nvPicPr>
          <p:cNvPr id="2050" name="Picture 2" descr="MOBILITAS SOSIAL [E-BOOK] | Social Studies - Quiziz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887" y="1397725"/>
            <a:ext cx="4159116" cy="4686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20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7651BA-F45C-4845-9AB3-E0A65B39F5E1}">
  <ds:schemaRefs>
    <ds:schemaRef ds:uri="16c05727-aa75-4e4a-9b5f-8a80a1165891"/>
    <ds:schemaRef ds:uri="http://schemas.microsoft.com/office/2006/metadata/properties"/>
    <ds:schemaRef ds:uri="71af3243-3dd4-4a8d-8c0d-dd76da1f02a5"/>
    <ds:schemaRef ds:uri="http://purl.org/dc/terms/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DB58277-F8DF-46FF-84EC-EF41B835E69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D276E62-80A3-44DD-9BCC-97ED2B99B5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199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Century Gothic</vt:lpstr>
      <vt:lpstr>Garamond</vt:lpstr>
      <vt:lpstr>HY중고딕</vt:lpstr>
      <vt:lpstr>Wingdings 3</vt:lpstr>
      <vt:lpstr>Wisp</vt:lpstr>
      <vt:lpstr>PowerPoint Presentation</vt:lpstr>
      <vt:lpstr>Sistem Penggajian Pemprov Jateng</vt:lpstr>
      <vt:lpstr>ALUR USULAN PERUBAHAN GAJI &amp; TPP</vt:lpstr>
      <vt:lpstr>PowerPoint Presentation</vt:lpstr>
      <vt:lpstr>PowerPoint Presentation</vt:lpstr>
      <vt:lpstr>TERIMA KASIH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2021-06-01T22:51:21Z</dcterms:created>
  <dcterms:modified xsi:type="dcterms:W3CDTF">2022-04-27T01:31:52Z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